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3" d="100"/>
          <a:sy n="93" d="100"/>
        </p:scale>
        <p:origin x="120"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jpeg>
</file>

<file path=ppt/media/image28.png>
</file>

<file path=ppt/media/image29.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Monserrate Riera Martí</a:t>
            </a:r>
          </a:p>
          <a:p>
            <a:r>
              <a:rPr lang="en-US" dirty="0">
                <a:solidFill>
                  <a:schemeClr val="bg2"/>
                </a:solidFill>
                <a:latin typeface="Abadi" panose="020B0604020104020204" pitchFamily="34" charset="0"/>
                <a:ea typeface="SF Pro" pitchFamily="2" charset="0"/>
                <a:cs typeface="SF Pro" pitchFamily="2" charset="0"/>
              </a:rPr>
              <a:t>28/10/2024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66E48AFA-8884-4F68-A44F-D2C1E8609C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838201" y="3998018"/>
            <a:ext cx="3981854" cy="221651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Data Wrangling</a:t>
            </a:r>
          </a:p>
        </p:txBody>
      </p:sp>
      <p:sp>
        <p:nvSpPr>
          <p:cNvPr id="2059" name="Arc 2058">
            <a:extLst>
              <a:ext uri="{FF2B5EF4-FFF2-40B4-BE49-F238E27FC236}">
                <a16:creationId xmlns:a16="http://schemas.microsoft.com/office/drawing/2014/main" id="{969D19A6-08CB-498C-93EC-3FFB021FC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269068">
            <a:off x="8717845" y="3339275"/>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2052" name="Picture 4">
            <a:extLst>
              <a:ext uri="{FF2B5EF4-FFF2-40B4-BE49-F238E27FC236}">
                <a16:creationId xmlns:a16="http://schemas.microsoft.com/office/drawing/2014/main" id="{84FBDC34-1642-2CA4-A8C5-E5AFE4CDC66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9914" y="1703528"/>
            <a:ext cx="10872172" cy="959423"/>
          </a:xfrm>
          <a:custGeom>
            <a:avLst/>
            <a:gdLst/>
            <a:ahLst/>
            <a:cxnLst/>
            <a:rect l="l" t="t" r="r" b="b"/>
            <a:pathLst>
              <a:path w="10580201" h="2957472">
                <a:moveTo>
                  <a:pt x="88961" y="0"/>
                </a:moveTo>
                <a:lnTo>
                  <a:pt x="10491240" y="0"/>
                </a:lnTo>
                <a:cubicBezTo>
                  <a:pt x="10540372" y="0"/>
                  <a:pt x="10580201" y="39829"/>
                  <a:pt x="10580201" y="88961"/>
                </a:cubicBezTo>
                <a:lnTo>
                  <a:pt x="10580201" y="2868511"/>
                </a:lnTo>
                <a:cubicBezTo>
                  <a:pt x="10580201" y="2917643"/>
                  <a:pt x="10540372" y="2957472"/>
                  <a:pt x="10491240" y="2957472"/>
                </a:cubicBezTo>
                <a:lnTo>
                  <a:pt x="88961" y="2957472"/>
                </a:lnTo>
                <a:cubicBezTo>
                  <a:pt x="39829" y="2957472"/>
                  <a:pt x="0" y="2917643"/>
                  <a:pt x="0" y="2868511"/>
                </a:cubicBezTo>
                <a:lnTo>
                  <a:pt x="0" y="88961"/>
                </a:lnTo>
                <a:cubicBezTo>
                  <a:pt x="0" y="39829"/>
                  <a:pt x="39829" y="0"/>
                  <a:pt x="88961" y="0"/>
                </a:cubicBezTo>
                <a:close/>
              </a:path>
            </a:pathLst>
          </a:custGeom>
          <a:noFill/>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70835" y="3998019"/>
            <a:ext cx="6382966" cy="2216512"/>
          </a:xfrm>
          <a:prstGeom prst="rect">
            <a:avLst/>
          </a:prstGeom>
        </p:spPr>
        <p:txBody>
          <a:bodyPr vert="horz" lIns="91440" tIns="45720" rIns="91440" bIns="45720" rtlCol="0">
            <a:normAutofit/>
          </a:bodyPr>
          <a:lstStyle/>
          <a:p>
            <a:r>
              <a:rPr lang="en-US" sz="1500"/>
              <a:t>The first was calculate the percentage of missing values and the column types. Then, calculate the number of launches on each site, number and occurrence of each orbit. Then we assigned to each row a new column named landing class, which value is 1 if is was successful and 0 if not.</a:t>
            </a:r>
          </a:p>
          <a:p>
            <a:endParaRPr lang="en-US" sz="1500"/>
          </a:p>
          <a:p>
            <a:r>
              <a:rPr lang="en-US" sz="1500"/>
              <a:t>https://github.com/MonserrateRiera/DataScience_ProjectCapstone/blob/main/labs-jupyter-spacex-Data%20wrangling.ipynb</a:t>
            </a:r>
          </a:p>
          <a:p>
            <a:endParaRPr lang="en-US" sz="1500"/>
          </a:p>
          <a:p>
            <a:endParaRPr lang="en-US" sz="1500"/>
          </a:p>
        </p:txBody>
      </p:sp>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400" dirty="0">
                <a:solidFill>
                  <a:schemeClr val="accent3">
                    <a:lumMod val="25000"/>
                  </a:schemeClr>
                </a:solidFill>
                <a:latin typeface="Abadi" panose="020B0604020104020204" pitchFamily="34" charset="0"/>
              </a:rPr>
              <a:t>Scatterplot - </a:t>
            </a:r>
            <a:r>
              <a:rPr lang="en-US" sz="1400" dirty="0" err="1">
                <a:solidFill>
                  <a:schemeClr val="accent3">
                    <a:lumMod val="25000"/>
                  </a:schemeClr>
                </a:solidFill>
                <a:latin typeface="Abadi" panose="020B0604020104020204" pitchFamily="34" charset="0"/>
              </a:rPr>
              <a:t>FlightNumber</a:t>
            </a:r>
            <a:r>
              <a:rPr lang="en-US" sz="1400" dirty="0">
                <a:solidFill>
                  <a:schemeClr val="accent3">
                    <a:lumMod val="25000"/>
                  </a:schemeClr>
                </a:solidFill>
                <a:latin typeface="Abadi" panose="020B0604020104020204" pitchFamily="34" charset="0"/>
              </a:rPr>
              <a:t> and </a:t>
            </a:r>
            <a:r>
              <a:rPr lang="en-US" sz="1400" dirty="0" err="1">
                <a:solidFill>
                  <a:schemeClr val="accent3">
                    <a:lumMod val="25000"/>
                  </a:schemeClr>
                </a:solidFill>
                <a:latin typeface="Abadi" panose="020B0604020104020204" pitchFamily="34" charset="0"/>
              </a:rPr>
              <a:t>PayloadMass</a:t>
            </a:r>
            <a:r>
              <a:rPr lang="en-US" sz="1400" dirty="0">
                <a:solidFill>
                  <a:schemeClr val="accent3">
                    <a:lumMod val="25000"/>
                  </a:schemeClr>
                </a:solidFill>
                <a:latin typeface="Abadi" panose="020B0604020104020204" pitchFamily="34" charset="0"/>
              </a:rPr>
              <a:t> classified by success. The objective of this visualization was see the flights that was a success and their </a:t>
            </a:r>
            <a:r>
              <a:rPr lang="en-US" sz="1400" dirty="0" err="1">
                <a:solidFill>
                  <a:schemeClr val="accent3">
                    <a:lumMod val="25000"/>
                  </a:schemeClr>
                </a:solidFill>
                <a:latin typeface="Abadi" panose="020B0604020104020204" pitchFamily="34" charset="0"/>
              </a:rPr>
              <a:t>payloadmass</a:t>
            </a:r>
            <a:r>
              <a:rPr lang="en-US" sz="1400" dirty="0">
                <a:solidFill>
                  <a:schemeClr val="accent3">
                    <a:lumMod val="25000"/>
                  </a:schemeClr>
                </a:solidFill>
                <a:latin typeface="Abadi" panose="020B0604020104020204" pitchFamily="34" charset="0"/>
              </a:rPr>
              <a:t>.</a:t>
            </a:r>
          </a:p>
          <a:p>
            <a:pPr>
              <a:lnSpc>
                <a:spcPct val="100000"/>
              </a:lnSpc>
              <a:spcBef>
                <a:spcPts val="1400"/>
              </a:spcBef>
            </a:pPr>
            <a:r>
              <a:rPr lang="en-US" sz="1400" dirty="0">
                <a:solidFill>
                  <a:schemeClr val="accent3">
                    <a:lumMod val="25000"/>
                  </a:schemeClr>
                </a:solidFill>
                <a:latin typeface="Abadi" panose="020B0604020104020204" pitchFamily="34" charset="0"/>
              </a:rPr>
              <a:t>Scatterplot- </a:t>
            </a:r>
            <a:r>
              <a:rPr lang="en-US" sz="1400" dirty="0" err="1">
                <a:solidFill>
                  <a:schemeClr val="accent3">
                    <a:lumMod val="25000"/>
                  </a:schemeClr>
                </a:solidFill>
                <a:latin typeface="Abadi" panose="020B0604020104020204" pitchFamily="34" charset="0"/>
              </a:rPr>
              <a:t>FlightNumber</a:t>
            </a:r>
            <a:r>
              <a:rPr lang="en-US" sz="1400" dirty="0">
                <a:solidFill>
                  <a:schemeClr val="accent3">
                    <a:lumMod val="25000"/>
                  </a:schemeClr>
                </a:solidFill>
                <a:latin typeface="Abadi" panose="020B0604020104020204" pitchFamily="34" charset="0"/>
              </a:rPr>
              <a:t> and </a:t>
            </a:r>
            <a:r>
              <a:rPr lang="en-US" sz="1400" dirty="0" err="1">
                <a:solidFill>
                  <a:schemeClr val="accent3">
                    <a:lumMod val="25000"/>
                  </a:schemeClr>
                </a:solidFill>
                <a:latin typeface="Abadi" panose="020B0604020104020204" pitchFamily="34" charset="0"/>
              </a:rPr>
              <a:t>Launchsite</a:t>
            </a:r>
            <a:r>
              <a:rPr lang="en-US" sz="1400" dirty="0">
                <a:solidFill>
                  <a:schemeClr val="accent3">
                    <a:lumMod val="25000"/>
                  </a:schemeClr>
                </a:solidFill>
                <a:latin typeface="Abadi" panose="020B0604020104020204" pitchFamily="34" charset="0"/>
              </a:rPr>
              <a:t> classified by success. This way we can easily see which </a:t>
            </a:r>
            <a:r>
              <a:rPr lang="en-US" sz="1400" dirty="0" err="1">
                <a:solidFill>
                  <a:schemeClr val="accent3">
                    <a:lumMod val="25000"/>
                  </a:schemeClr>
                </a:solidFill>
                <a:latin typeface="Abadi" panose="020B0604020104020204" pitchFamily="34" charset="0"/>
              </a:rPr>
              <a:t>flightnumber</a:t>
            </a:r>
            <a:r>
              <a:rPr lang="en-US" sz="1400" dirty="0">
                <a:solidFill>
                  <a:schemeClr val="accent3">
                    <a:lumMod val="25000"/>
                  </a:schemeClr>
                </a:solidFill>
                <a:latin typeface="Abadi" panose="020B0604020104020204" pitchFamily="34" charset="0"/>
              </a:rPr>
              <a:t> was a success or a failure depending on their </a:t>
            </a:r>
            <a:r>
              <a:rPr lang="en-US" sz="1400" dirty="0" err="1">
                <a:solidFill>
                  <a:schemeClr val="accent3">
                    <a:lumMod val="25000"/>
                  </a:schemeClr>
                </a:solidFill>
                <a:latin typeface="Abadi" panose="020B0604020104020204" pitchFamily="34" charset="0"/>
              </a:rPr>
              <a:t>launchsite</a:t>
            </a:r>
            <a:r>
              <a:rPr lang="en-US" sz="1400" dirty="0">
                <a:solidFill>
                  <a:schemeClr val="accent3">
                    <a:lumMod val="25000"/>
                  </a:schemeClr>
                </a:solidFill>
                <a:latin typeface="Abadi" panose="020B0604020104020204" pitchFamily="34" charset="0"/>
              </a:rPr>
              <a:t>.</a:t>
            </a:r>
          </a:p>
          <a:p>
            <a:pPr>
              <a:lnSpc>
                <a:spcPct val="100000"/>
              </a:lnSpc>
              <a:spcBef>
                <a:spcPts val="1400"/>
              </a:spcBef>
            </a:pPr>
            <a:r>
              <a:rPr lang="en-US" sz="1400" dirty="0">
                <a:solidFill>
                  <a:schemeClr val="accent3">
                    <a:lumMod val="25000"/>
                  </a:schemeClr>
                </a:solidFill>
                <a:latin typeface="Abadi" panose="020B0604020104020204" pitchFamily="34" charset="0"/>
              </a:rPr>
              <a:t>Scatterplot-  Payload Mass and Launch Site classified by success. We can see the relation between success and the payload and launch site.</a:t>
            </a:r>
          </a:p>
          <a:p>
            <a:pPr>
              <a:lnSpc>
                <a:spcPct val="100000"/>
              </a:lnSpc>
              <a:spcBef>
                <a:spcPts val="1400"/>
              </a:spcBef>
            </a:pPr>
            <a:r>
              <a:rPr lang="en-US" sz="1400" dirty="0">
                <a:solidFill>
                  <a:schemeClr val="accent3">
                    <a:lumMod val="25000"/>
                  </a:schemeClr>
                </a:solidFill>
                <a:latin typeface="Abadi" panose="020B0604020104020204" pitchFamily="34" charset="0"/>
              </a:rPr>
              <a:t>Scatterplot - </a:t>
            </a:r>
            <a:r>
              <a:rPr lang="ca-ES" sz="1400" b="1" dirty="0" err="1"/>
              <a:t>FlightNumber</a:t>
            </a:r>
            <a:r>
              <a:rPr lang="ca-ES" sz="1400" b="1" dirty="0"/>
              <a:t> </a:t>
            </a:r>
            <a:r>
              <a:rPr lang="ca-ES" sz="1400" b="1" dirty="0" err="1"/>
              <a:t>and</a:t>
            </a:r>
            <a:r>
              <a:rPr lang="ca-ES" sz="1400" b="1" dirty="0"/>
              <a:t> </a:t>
            </a:r>
            <a:r>
              <a:rPr lang="ca-ES" sz="1400" b="1" dirty="0" err="1"/>
              <a:t>Orbit</a:t>
            </a:r>
            <a:r>
              <a:rPr lang="ca-ES" sz="1400" b="1" dirty="0"/>
              <a:t> </a:t>
            </a:r>
            <a:r>
              <a:rPr lang="ca-ES" sz="1400" b="1" dirty="0" err="1"/>
              <a:t>type</a:t>
            </a:r>
            <a:r>
              <a:rPr lang="en-US" sz="1400" dirty="0">
                <a:solidFill>
                  <a:schemeClr val="accent3">
                    <a:lumMod val="25000"/>
                  </a:schemeClr>
                </a:solidFill>
                <a:latin typeface="Abadi" panose="020B0604020104020204" pitchFamily="34" charset="0"/>
              </a:rPr>
              <a:t> classified by success. We can know which flights was a success in that orbit type.</a:t>
            </a:r>
            <a:endParaRPr lang="ca-ES" sz="1400" b="1" dirty="0"/>
          </a:p>
          <a:p>
            <a:pPr>
              <a:lnSpc>
                <a:spcPct val="100000"/>
              </a:lnSpc>
              <a:spcBef>
                <a:spcPts val="1400"/>
              </a:spcBef>
            </a:pPr>
            <a:r>
              <a:rPr lang="en-US" sz="1400" b="1" dirty="0"/>
              <a:t>Payload Mass and Orbit type</a:t>
            </a:r>
            <a:r>
              <a:rPr lang="en-US" sz="1400" dirty="0">
                <a:solidFill>
                  <a:schemeClr val="accent3">
                    <a:lumMod val="25000"/>
                  </a:schemeClr>
                </a:solidFill>
                <a:latin typeface="Abadi" panose="020B0604020104020204" pitchFamily="34" charset="0"/>
              </a:rPr>
              <a:t> classified by success. We can see the relation between the payload and the orbit in and the success.</a:t>
            </a:r>
          </a:p>
          <a:p>
            <a:pPr>
              <a:lnSpc>
                <a:spcPct val="100000"/>
              </a:lnSpc>
              <a:spcBef>
                <a:spcPts val="1400"/>
              </a:spcBef>
            </a:pPr>
            <a:r>
              <a:rPr lang="en-US" sz="1400" dirty="0">
                <a:solidFill>
                  <a:schemeClr val="accent3">
                    <a:lumMod val="25000"/>
                  </a:schemeClr>
                </a:solidFill>
                <a:latin typeface="Abadi" panose="020B0604020104020204" pitchFamily="34" charset="0"/>
              </a:rPr>
              <a:t>https://github.com/MonserrateRiera/DataScience_ProjectCapstone/blob/main/edadataviz.ipynb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a:t>
            </a:r>
            <a:r>
              <a:rPr lang="en-US" sz="1200" dirty="0" err="1">
                <a:solidFill>
                  <a:schemeClr val="accent3">
                    <a:lumMod val="25000"/>
                  </a:schemeClr>
                </a:solidFill>
                <a:latin typeface="Abadi" panose="020B0604020104020204" pitchFamily="34" charset="0"/>
              </a:rPr>
              <a:t>Launch_Site</a:t>
            </a:r>
            <a:r>
              <a:rPr lang="en-US" sz="1200" dirty="0">
                <a:solidFill>
                  <a:schemeClr val="accent3">
                    <a:lumMod val="25000"/>
                  </a:schemeClr>
                </a:solidFill>
                <a:latin typeface="Abadi" panose="020B0604020104020204" pitchFamily="34" charset="0"/>
              </a:rPr>
              <a:t> from SPACEXTABLE group by (</a:t>
            </a:r>
            <a:r>
              <a:rPr lang="en-US" sz="1200" dirty="0" err="1">
                <a:solidFill>
                  <a:schemeClr val="accent3">
                    <a:lumMod val="25000"/>
                  </a:schemeClr>
                </a:solidFill>
                <a:latin typeface="Abadi" panose="020B0604020104020204" pitchFamily="34" charset="0"/>
              </a:rPr>
              <a:t>Launch_Site</a:t>
            </a:r>
            <a:r>
              <a:rPr lang="en-US" sz="1200" dirty="0">
                <a:solidFill>
                  <a:schemeClr val="accent3">
                    <a:lumMod val="25000"/>
                  </a:schemeClr>
                </a:solidFill>
                <a:latin typeface="Abadi" panose="020B0604020104020204" pitchFamily="34" charset="0"/>
              </a:rPr>
              <a:t>)</a:t>
            </a:r>
          </a:p>
          <a:p>
            <a:pPr>
              <a:lnSpc>
                <a:spcPct val="100000"/>
              </a:lnSpc>
              <a:spcBef>
                <a:spcPts val="1400"/>
              </a:spcBef>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 from SPACEXTABLE where </a:t>
            </a:r>
            <a:r>
              <a:rPr lang="en-US" sz="1200" dirty="0" err="1">
                <a:solidFill>
                  <a:schemeClr val="accent3">
                    <a:lumMod val="25000"/>
                  </a:schemeClr>
                </a:solidFill>
                <a:latin typeface="Abadi" panose="020B0604020104020204" pitchFamily="34" charset="0"/>
              </a:rPr>
              <a:t>Launch_Site</a:t>
            </a:r>
            <a:r>
              <a:rPr lang="en-US" sz="1200" dirty="0">
                <a:solidFill>
                  <a:schemeClr val="accent3">
                    <a:lumMod val="25000"/>
                  </a:schemeClr>
                </a:solidFill>
                <a:latin typeface="Abadi" panose="020B0604020104020204" pitchFamily="34" charset="0"/>
              </a:rPr>
              <a:t> Like 'CCA%' limit 5</a:t>
            </a:r>
          </a:p>
          <a:p>
            <a:pPr>
              <a:lnSpc>
                <a:spcPct val="100000"/>
              </a:lnSpc>
              <a:spcBef>
                <a:spcPts val="1400"/>
              </a:spcBef>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sum(PAYLOAD_MASS__KG_) from SPACEXTABLE where Customer = 'NASA (CRS)’</a:t>
            </a:r>
          </a:p>
          <a:p>
            <a:pPr>
              <a:lnSpc>
                <a:spcPct val="100000"/>
              </a:lnSpc>
              <a:spcBef>
                <a:spcPts val="1400"/>
              </a:spcBef>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Avg(PAYLOAD_MASS__KG_) from SPACEXTABLE where </a:t>
            </a:r>
            <a:r>
              <a:rPr lang="en-US" sz="1200" dirty="0" err="1">
                <a:solidFill>
                  <a:schemeClr val="accent3">
                    <a:lumMod val="25000"/>
                  </a:schemeClr>
                </a:solidFill>
                <a:latin typeface="Abadi" panose="020B0604020104020204" pitchFamily="34" charset="0"/>
              </a:rPr>
              <a:t>Booster_Version</a:t>
            </a:r>
            <a:r>
              <a:rPr lang="en-US" sz="1200" dirty="0">
                <a:solidFill>
                  <a:schemeClr val="accent3">
                    <a:lumMod val="25000"/>
                  </a:schemeClr>
                </a:solidFill>
                <a:latin typeface="Abadi" panose="020B0604020104020204" pitchFamily="34" charset="0"/>
              </a:rPr>
              <a:t> = 'F9 v1.1’</a:t>
            </a:r>
          </a:p>
          <a:p>
            <a:pPr>
              <a:lnSpc>
                <a:spcPct val="100000"/>
              </a:lnSpc>
              <a:spcBef>
                <a:spcPts val="1400"/>
              </a:spcBef>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min(Date) from SPACEXTABLE where </a:t>
            </a:r>
            <a:r>
              <a:rPr lang="en-US" sz="1200" dirty="0" err="1">
                <a:solidFill>
                  <a:schemeClr val="accent3">
                    <a:lumMod val="25000"/>
                  </a:schemeClr>
                </a:solidFill>
                <a:latin typeface="Abadi" panose="020B0604020104020204" pitchFamily="34" charset="0"/>
              </a:rPr>
              <a:t>Landing_Outcome</a:t>
            </a:r>
            <a:r>
              <a:rPr lang="en-US" sz="1200" dirty="0">
                <a:solidFill>
                  <a:schemeClr val="accent3">
                    <a:lumMod val="25000"/>
                  </a:schemeClr>
                </a:solidFill>
                <a:latin typeface="Abadi" panose="020B0604020104020204" pitchFamily="34" charset="0"/>
              </a:rPr>
              <a:t> Like "Success%“</a:t>
            </a:r>
          </a:p>
          <a:p>
            <a:pPr>
              <a:lnSpc>
                <a:spcPct val="100000"/>
              </a:lnSpc>
              <a:spcBef>
                <a:spcPts val="1400"/>
              </a:spcBef>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a:t>
            </a:r>
            <a:r>
              <a:rPr lang="en-US" sz="1200" dirty="0" err="1">
                <a:solidFill>
                  <a:schemeClr val="accent3">
                    <a:lumMod val="25000"/>
                  </a:schemeClr>
                </a:solidFill>
                <a:latin typeface="Abadi" panose="020B0604020104020204" pitchFamily="34" charset="0"/>
              </a:rPr>
              <a:t>Booster_Version</a:t>
            </a:r>
            <a:r>
              <a:rPr lang="en-US" sz="1200" dirty="0">
                <a:solidFill>
                  <a:schemeClr val="accent3">
                    <a:lumMod val="25000"/>
                  </a:schemeClr>
                </a:solidFill>
                <a:latin typeface="Abadi" panose="020B0604020104020204" pitchFamily="34" charset="0"/>
              </a:rPr>
              <a:t> from SPACEXTABLE where </a:t>
            </a:r>
            <a:r>
              <a:rPr lang="en-US" sz="1200" dirty="0" err="1">
                <a:solidFill>
                  <a:schemeClr val="accent3">
                    <a:lumMod val="25000"/>
                  </a:schemeClr>
                </a:solidFill>
                <a:latin typeface="Abadi" panose="020B0604020104020204" pitchFamily="34" charset="0"/>
              </a:rPr>
              <a:t>Landing_Outcome</a:t>
            </a:r>
            <a:r>
              <a:rPr lang="en-US" sz="1200" dirty="0">
                <a:solidFill>
                  <a:schemeClr val="accent3">
                    <a:lumMod val="25000"/>
                  </a:schemeClr>
                </a:solidFill>
                <a:latin typeface="Abadi" panose="020B0604020104020204" pitchFamily="34" charset="0"/>
              </a:rPr>
              <a:t> = "Success (drone ship)" and PAYLOAD_MASS__KG_ &lt; 6000 and PAYLOAD_MASS__KG_ &gt; 4000</a:t>
            </a:r>
          </a:p>
          <a:p>
            <a:pPr>
              <a:lnSpc>
                <a:spcPct val="100000"/>
              </a:lnSpc>
              <a:spcBef>
                <a:spcPts val="1400"/>
              </a:spcBef>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sum() from SPACEXTABLE where </a:t>
            </a:r>
            <a:r>
              <a:rPr lang="en-US" sz="1200" dirty="0" err="1">
                <a:solidFill>
                  <a:schemeClr val="accent3">
                    <a:lumMod val="25000"/>
                  </a:schemeClr>
                </a:solidFill>
                <a:latin typeface="Abadi" panose="020B0604020104020204" pitchFamily="34" charset="0"/>
              </a:rPr>
              <a:t>Landing_Outcome</a:t>
            </a:r>
            <a:r>
              <a:rPr lang="en-US" sz="1200" dirty="0">
                <a:solidFill>
                  <a:schemeClr val="accent3">
                    <a:lumMod val="25000"/>
                  </a:schemeClr>
                </a:solidFill>
                <a:latin typeface="Abadi" panose="020B0604020104020204" pitchFamily="34" charset="0"/>
              </a:rPr>
              <a:t> = "Success (drone ship)" and PAYLOAD_MASS__KG_ &lt; 6000 and PAYLOAD_MASS__KG_ &gt; 4000</a:t>
            </a:r>
          </a:p>
          <a:p>
            <a:pPr>
              <a:lnSpc>
                <a:spcPct val="100000"/>
              </a:lnSpc>
              <a:spcBef>
                <a:spcPts val="1400"/>
              </a:spcBef>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a:t>
            </a:r>
            <a:r>
              <a:rPr lang="en-US" sz="1200" dirty="0" err="1">
                <a:solidFill>
                  <a:schemeClr val="accent3">
                    <a:lumMod val="25000"/>
                  </a:schemeClr>
                </a:solidFill>
                <a:latin typeface="Abadi" panose="020B0604020104020204" pitchFamily="34" charset="0"/>
              </a:rPr>
              <a:t>Booster_Version</a:t>
            </a:r>
            <a:r>
              <a:rPr lang="en-US" sz="1200" dirty="0">
                <a:solidFill>
                  <a:schemeClr val="accent3">
                    <a:lumMod val="25000"/>
                  </a:schemeClr>
                </a:solidFill>
                <a:latin typeface="Abadi" panose="020B0604020104020204" pitchFamily="34" charset="0"/>
              </a:rPr>
              <a:t> from SPACEXTABLE where PAYLOAD_MASS__KG_ = (select max(PAYLOAD_MASS__KG_) from SPACEXTABLE)</a:t>
            </a:r>
          </a:p>
          <a:p>
            <a:pPr>
              <a:lnSpc>
                <a:spcPct val="100000"/>
              </a:lnSpc>
              <a:spcBef>
                <a:spcPts val="1400"/>
              </a:spcBef>
            </a:pP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sql</a:t>
            </a:r>
            <a:r>
              <a:rPr lang="en-US" sz="1200" dirty="0">
                <a:solidFill>
                  <a:schemeClr val="accent3">
                    <a:lumMod val="25000"/>
                  </a:schemeClr>
                </a:solidFill>
                <a:latin typeface="Abadi" panose="020B0604020104020204" pitchFamily="34" charset="0"/>
              </a:rPr>
              <a:t> SELECT </a:t>
            </a:r>
            <a:r>
              <a:rPr lang="en-US" sz="1200" dirty="0" err="1">
                <a:solidFill>
                  <a:schemeClr val="accent3">
                    <a:lumMod val="25000"/>
                  </a:schemeClr>
                </a:solidFill>
                <a:latin typeface="Abadi" panose="020B0604020104020204" pitchFamily="34" charset="0"/>
              </a:rPr>
              <a:t>landing_outcome</a:t>
            </a:r>
            <a:r>
              <a:rPr lang="en-US" sz="1200" dirty="0">
                <a:solidFill>
                  <a:schemeClr val="accent3">
                    <a:lumMod val="25000"/>
                  </a:schemeClr>
                </a:solidFill>
                <a:latin typeface="Abadi" panose="020B0604020104020204" pitchFamily="34" charset="0"/>
              </a:rPr>
              <a:t>, COUNT(*) AS </a:t>
            </a:r>
            <a:r>
              <a:rPr lang="en-US" sz="1200" dirty="0" err="1">
                <a:solidFill>
                  <a:schemeClr val="accent3">
                    <a:lumMod val="25000"/>
                  </a:schemeClr>
                </a:solidFill>
                <a:latin typeface="Abadi" panose="020B0604020104020204" pitchFamily="34" charset="0"/>
              </a:rPr>
              <a:t>outcome_count</a:t>
            </a:r>
            <a:r>
              <a:rPr lang="en-US" sz="1200" dirty="0">
                <a:solidFill>
                  <a:schemeClr val="accent3">
                    <a:lumMod val="25000"/>
                  </a:schemeClr>
                </a:solidFill>
                <a:latin typeface="Abadi" panose="020B0604020104020204" pitchFamily="34" charset="0"/>
              </a:rPr>
              <a:t> FROM SPACEXTABLE WHERE Date BETWEEN '2010-06-04' AND '2017-03-20' GROUP BY </a:t>
            </a:r>
            <a:r>
              <a:rPr lang="en-US" sz="1200" dirty="0" err="1">
                <a:solidFill>
                  <a:schemeClr val="accent3">
                    <a:lumMod val="25000"/>
                  </a:schemeClr>
                </a:solidFill>
                <a:latin typeface="Abadi" panose="020B0604020104020204" pitchFamily="34" charset="0"/>
              </a:rPr>
              <a:t>landing_outcome</a:t>
            </a:r>
            <a:r>
              <a:rPr lang="en-US" sz="1200" dirty="0">
                <a:solidFill>
                  <a:schemeClr val="accent3">
                    <a:lumMod val="25000"/>
                  </a:schemeClr>
                </a:solidFill>
                <a:latin typeface="Abadi" panose="020B0604020104020204" pitchFamily="34" charset="0"/>
              </a:rPr>
              <a:t> ORDER BY  </a:t>
            </a:r>
            <a:r>
              <a:rPr lang="en-US" sz="1200" dirty="0" err="1">
                <a:solidFill>
                  <a:schemeClr val="accent3">
                    <a:lumMod val="25000"/>
                  </a:schemeClr>
                </a:solidFill>
                <a:latin typeface="Abadi" panose="020B0604020104020204" pitchFamily="34" charset="0"/>
              </a:rPr>
              <a:t>outcome_count</a:t>
            </a:r>
            <a:r>
              <a:rPr lang="en-US" sz="1200" dirty="0">
                <a:solidFill>
                  <a:schemeClr val="accent3">
                    <a:lumMod val="25000"/>
                  </a:schemeClr>
                </a:solidFill>
                <a:latin typeface="Abadi" panose="020B0604020104020204" pitchFamily="34" charset="0"/>
              </a:rPr>
              <a:t> DESC;</a:t>
            </a:r>
          </a:p>
          <a:p>
            <a:pPr>
              <a:lnSpc>
                <a:spcPct val="100000"/>
              </a:lnSpc>
              <a:spcBef>
                <a:spcPts val="1400"/>
              </a:spcBef>
            </a:pPr>
            <a:r>
              <a:rPr lang="en-US" sz="1200" dirty="0">
                <a:solidFill>
                  <a:schemeClr val="accent3">
                    <a:lumMod val="25000"/>
                  </a:schemeClr>
                </a:solidFill>
                <a:latin typeface="Abadi" panose="020B0604020104020204" pitchFamily="34" charset="0"/>
              </a:rPr>
              <a:t>https://github.com/MonserrateRiera/DataScience_ProjectCapstone/blob/main/jupyter-labs-eda-sql-coursera_sqllite.ipynb</a:t>
            </a:r>
            <a:endParaRPr lang="en-US" sz="1200"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 marker for each launch, marking them in green if they were a success or red if not. A circle in every launch site, a line between the launch site and the sea, and to the nearest city, ocean, railway and highway</a:t>
            </a:r>
          </a:p>
          <a:p>
            <a:pPr>
              <a:lnSpc>
                <a:spcPct val="100000"/>
              </a:lnSpc>
              <a:spcBef>
                <a:spcPts val="1400"/>
              </a:spcBef>
            </a:pPr>
            <a:r>
              <a:rPr lang="en-US" sz="2200" dirty="0">
                <a:solidFill>
                  <a:schemeClr val="accent3">
                    <a:lumMod val="25000"/>
                  </a:schemeClr>
                </a:solidFill>
                <a:latin typeface="Abadi" panose="020B0604020104020204" pitchFamily="34" charset="0"/>
              </a:rPr>
              <a:t>To analyze the location of every launch site and why are there: far away from the city (to avoid accidents), near from the ocean(if there’s an emergency and needs landing there) and having a good communication with highway and trains to make easy get materials and workers.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https://github.com/MonserrateRiera/DataScience_ProjectCapstone/blob/main/lab_jupyter_launch_site_location.ipynb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 did a </a:t>
            </a:r>
            <a:r>
              <a:rPr lang="en-US" sz="2200" dirty="0" err="1">
                <a:solidFill>
                  <a:schemeClr val="accent3">
                    <a:lumMod val="25000"/>
                  </a:schemeClr>
                </a:solidFill>
                <a:latin typeface="Abadi" panose="020B0604020104020204" pitchFamily="34" charset="0"/>
              </a:rPr>
              <a:t>piechart</a:t>
            </a:r>
            <a:r>
              <a:rPr lang="en-US" sz="2200" dirty="0">
                <a:solidFill>
                  <a:schemeClr val="accent3">
                    <a:lumMod val="25000"/>
                  </a:schemeClr>
                </a:solidFill>
                <a:latin typeface="Abadi" panose="020B0604020104020204" pitchFamily="34" charset="0"/>
              </a:rPr>
              <a:t> with the </a:t>
            </a:r>
            <a:r>
              <a:rPr lang="en-US" sz="2200" dirty="0" err="1">
                <a:solidFill>
                  <a:schemeClr val="accent3">
                    <a:lumMod val="25000"/>
                  </a:schemeClr>
                </a:solidFill>
                <a:latin typeface="Abadi" panose="020B0604020104020204" pitchFamily="34" charset="0"/>
              </a:rPr>
              <a:t>launchs</a:t>
            </a:r>
            <a:r>
              <a:rPr lang="en-US" sz="2200" dirty="0">
                <a:solidFill>
                  <a:schemeClr val="accent3">
                    <a:lumMod val="25000"/>
                  </a:schemeClr>
                </a:solidFill>
                <a:latin typeface="Abadi" panose="020B0604020104020204" pitchFamily="34" charset="0"/>
              </a:rPr>
              <a:t> per site, and if I select a site, a pie chart with success/fail rate for each one. In addition there’s a scatter plot with the relation payload and success, filtered by sites and payload mass slider.</a:t>
            </a:r>
          </a:p>
          <a:p>
            <a:pPr>
              <a:lnSpc>
                <a:spcPct val="100000"/>
              </a:lnSpc>
              <a:spcBef>
                <a:spcPts val="1400"/>
              </a:spcBef>
            </a:pPr>
            <a:r>
              <a:rPr lang="en-US" sz="2200" dirty="0">
                <a:solidFill>
                  <a:schemeClr val="accent3">
                    <a:lumMod val="25000"/>
                  </a:schemeClr>
                </a:solidFill>
                <a:latin typeface="Abadi" panose="020B0604020104020204" pitchFamily="34" charset="0"/>
              </a:rPr>
              <a:t>This way we can see the total of </a:t>
            </a:r>
            <a:r>
              <a:rPr lang="en-US" sz="2200" dirty="0" err="1">
                <a:solidFill>
                  <a:schemeClr val="accent3">
                    <a:lumMod val="25000"/>
                  </a:schemeClr>
                </a:solidFill>
                <a:latin typeface="Abadi" panose="020B0604020104020204" pitchFamily="34" charset="0"/>
              </a:rPr>
              <a:t>lauches</a:t>
            </a:r>
            <a:r>
              <a:rPr lang="en-US" sz="2200" dirty="0">
                <a:solidFill>
                  <a:schemeClr val="accent3">
                    <a:lumMod val="25000"/>
                  </a:schemeClr>
                </a:solidFill>
                <a:latin typeface="Abadi" panose="020B0604020104020204" pitchFamily="34" charset="0"/>
              </a:rPr>
              <a:t>, and see in which site the most of the </a:t>
            </a:r>
            <a:r>
              <a:rPr lang="en-US" sz="2200" dirty="0" err="1">
                <a:solidFill>
                  <a:schemeClr val="accent3">
                    <a:lumMod val="25000"/>
                  </a:schemeClr>
                </a:solidFill>
                <a:latin typeface="Abadi" panose="020B0604020104020204" pitchFamily="34" charset="0"/>
              </a:rPr>
              <a:t>lauches</a:t>
            </a:r>
            <a:r>
              <a:rPr lang="en-US" sz="2200" dirty="0">
                <a:solidFill>
                  <a:schemeClr val="accent3">
                    <a:lumMod val="25000"/>
                  </a:schemeClr>
                </a:solidFill>
                <a:latin typeface="Abadi" panose="020B0604020104020204" pitchFamily="34" charset="0"/>
              </a:rPr>
              <a:t> was a success or failure. Also we can see the relation between payload and success. The interaction is needed to filter.</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https://github.com/MonserrateRiera/DataScience_ProjectCapstone/blob/main/spacex_dash_app.py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2596F992-698C-48C0-9D89-70DA4CE92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818984" y="4230093"/>
            <a:ext cx="4150581" cy="180016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r">
              <a:spcAft>
                <a:spcPts val="600"/>
              </a:spcAft>
            </a:pPr>
            <a:r>
              <a:rPr lang="en-US" kern="1200">
                <a:solidFill>
                  <a:schemeClr val="tx1"/>
                </a:solidFill>
                <a:latin typeface="+mj-lt"/>
                <a:ea typeface="+mj-ea"/>
                <a:cs typeface="+mj-cs"/>
              </a:rPr>
              <a:t>Predictive Analysis (Classification)</a:t>
            </a:r>
          </a:p>
        </p:txBody>
      </p:sp>
      <p:pic>
        <p:nvPicPr>
          <p:cNvPr id="2050" name="Picture 2">
            <a:extLst>
              <a:ext uri="{FF2B5EF4-FFF2-40B4-BE49-F238E27FC236}">
                <a16:creationId xmlns:a16="http://schemas.microsoft.com/office/drawing/2014/main" id="{98D1C08A-70B9-7D4C-8768-AB5C6D53D53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53494" y="308225"/>
            <a:ext cx="10274158" cy="3770615"/>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87951" y="4152481"/>
            <a:ext cx="6493732" cy="1964424"/>
          </a:xfrm>
          <a:prstGeom prst="rect">
            <a:avLst/>
          </a:prstGeom>
        </p:spPr>
        <p:txBody>
          <a:bodyPr vert="horz" lIns="91440" tIns="45720" rIns="91440" bIns="45720" rtlCol="0" anchor="t">
            <a:normAutofit/>
          </a:bodyPr>
          <a:lstStyle/>
          <a:p>
            <a:pPr>
              <a:spcBef>
                <a:spcPts val="1400"/>
              </a:spcBef>
            </a:pPr>
            <a:r>
              <a:rPr lang="en-US" sz="1600"/>
              <a:t>I was trying every method and I choosed the one with more accuracy.</a:t>
            </a:r>
          </a:p>
          <a:p>
            <a:pPr>
              <a:spcBef>
                <a:spcPts val="1400"/>
              </a:spcBef>
            </a:pPr>
            <a:endParaRPr lang="en-US" sz="1600"/>
          </a:p>
          <a:p>
            <a:pPr>
              <a:spcBef>
                <a:spcPts val="1400"/>
              </a:spcBef>
            </a:pPr>
            <a:r>
              <a:rPr lang="en-US" sz="1600"/>
              <a:t>https://github.com/MonserrateRiera/DataScience_ProjectCapstone/blob/main/SpaceX_Machine%20Learning%20Prediction_Part_5.ipynb</a:t>
            </a:r>
          </a:p>
        </p:txBody>
      </p:sp>
      <p:sp>
        <p:nvSpPr>
          <p:cNvPr id="2057" name="Rectangle 2056">
            <a:extLst>
              <a:ext uri="{FF2B5EF4-FFF2-40B4-BE49-F238E27FC236}">
                <a16:creationId xmlns:a16="http://schemas.microsoft.com/office/drawing/2014/main" id="{E7BFF8DC-0AE7-4AD2-9B28-2E5F26D62C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6116"/>
            <a:ext cx="12191998" cy="461774"/>
          </a:xfrm>
          <a:prstGeom prst="rect">
            <a:avLst/>
          </a:prstGeom>
          <a:gradFill>
            <a:gsLst>
              <a:gs pos="0">
                <a:srgbClr val="000000"/>
              </a:gs>
              <a:gs pos="100000">
                <a:schemeClr val="accent1">
                  <a:lumMod val="75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2058">
            <a:extLst>
              <a:ext uri="{FF2B5EF4-FFF2-40B4-BE49-F238E27FC236}">
                <a16:creationId xmlns:a16="http://schemas.microsoft.com/office/drawing/2014/main" id="{7E0162AD-C6E5-4BF8-A453-76ADB36877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6406115"/>
            <a:ext cx="4076698" cy="464399"/>
          </a:xfrm>
          <a:prstGeom prst="rect">
            <a:avLst/>
          </a:prstGeom>
          <a:gradFill>
            <a:gsLst>
              <a:gs pos="19000">
                <a:srgbClr val="000000">
                  <a:alpha val="31000"/>
                </a:srgbClr>
              </a:gs>
              <a:gs pos="99000">
                <a:schemeClr val="accent1"/>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11704320" y="6451877"/>
            <a:ext cx="448056" cy="365125"/>
          </a:xfrm>
        </p:spPr>
        <p:txBody>
          <a:bodyPr vert="horz" lIns="91440" tIns="45720" rIns="91440" bIns="45720" rtlCol="0" anchor="ctr">
            <a:normAutofit/>
          </a:bodyPr>
          <a:lstStyle/>
          <a:p>
            <a:pPr>
              <a:spcAft>
                <a:spcPts val="600"/>
              </a:spcAft>
            </a:pPr>
            <a:fld id="{5075537C-CA84-1446-933C-8E9D027F9201}" type="slidenum">
              <a:rPr lang="en-US" sz="1100">
                <a:solidFill>
                  <a:srgbClr val="FFFFFF"/>
                </a:solidFill>
                <a:latin typeface="+mn-lt"/>
              </a:rPr>
              <a:pPr>
                <a:spcAft>
                  <a:spcPts val="600"/>
                </a:spcAft>
              </a:pPr>
              <a:t>15</a:t>
            </a:fld>
            <a:endParaRPr lang="en-US" sz="1100">
              <a:solidFill>
                <a:srgbClr val="FFFFFF"/>
              </a:solidFill>
              <a:latin typeface="+mn-lt"/>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261939"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Imatge 5">
            <a:extLst>
              <a:ext uri="{FF2B5EF4-FFF2-40B4-BE49-F238E27FC236}">
                <a16:creationId xmlns:a16="http://schemas.microsoft.com/office/drawing/2014/main" id="{9B818BA8-1AD5-99D9-E631-9A048AFF1A51}"/>
              </a:ext>
            </a:extLst>
          </p:cNvPr>
          <p:cNvPicPr>
            <a:picLocks noChangeAspect="1"/>
          </p:cNvPicPr>
          <p:nvPr/>
        </p:nvPicPr>
        <p:blipFill>
          <a:blip r:embed="rId3"/>
          <a:stretch>
            <a:fillRect/>
          </a:stretch>
        </p:blipFill>
        <p:spPr>
          <a:xfrm>
            <a:off x="1790099" y="1900815"/>
            <a:ext cx="8611802" cy="185763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Imatge 5">
            <a:extLst>
              <a:ext uri="{FF2B5EF4-FFF2-40B4-BE49-F238E27FC236}">
                <a16:creationId xmlns:a16="http://schemas.microsoft.com/office/drawing/2014/main" id="{04B6FDDA-33B8-D68E-D3EB-6E564DC485E0}"/>
              </a:ext>
            </a:extLst>
          </p:cNvPr>
          <p:cNvPicPr>
            <a:picLocks noChangeAspect="1"/>
          </p:cNvPicPr>
          <p:nvPr/>
        </p:nvPicPr>
        <p:blipFill>
          <a:blip r:embed="rId3"/>
          <a:stretch>
            <a:fillRect/>
          </a:stretch>
        </p:blipFill>
        <p:spPr>
          <a:xfrm>
            <a:off x="1532888" y="2481130"/>
            <a:ext cx="9126224" cy="189574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Imatge 5">
            <a:extLst>
              <a:ext uri="{FF2B5EF4-FFF2-40B4-BE49-F238E27FC236}">
                <a16:creationId xmlns:a16="http://schemas.microsoft.com/office/drawing/2014/main" id="{A1BB8ADF-B4EF-812E-3C53-27A865990270}"/>
              </a:ext>
            </a:extLst>
          </p:cNvPr>
          <p:cNvPicPr>
            <a:picLocks noChangeAspect="1"/>
          </p:cNvPicPr>
          <p:nvPr/>
        </p:nvPicPr>
        <p:blipFill>
          <a:blip r:embed="rId3"/>
          <a:stretch>
            <a:fillRect/>
          </a:stretch>
        </p:blipFill>
        <p:spPr>
          <a:xfrm>
            <a:off x="1532888" y="2481130"/>
            <a:ext cx="9126224" cy="189574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Imatge 5">
            <a:extLst>
              <a:ext uri="{FF2B5EF4-FFF2-40B4-BE49-F238E27FC236}">
                <a16:creationId xmlns:a16="http://schemas.microsoft.com/office/drawing/2014/main" id="{F3E58E13-6D27-8757-E259-7AF7F7D48839}"/>
              </a:ext>
            </a:extLst>
          </p:cNvPr>
          <p:cNvPicPr>
            <a:picLocks noChangeAspect="1"/>
          </p:cNvPicPr>
          <p:nvPr/>
        </p:nvPicPr>
        <p:blipFill>
          <a:blip r:embed="rId3"/>
          <a:stretch>
            <a:fillRect/>
          </a:stretch>
        </p:blipFill>
        <p:spPr>
          <a:xfrm>
            <a:off x="1570993" y="2104840"/>
            <a:ext cx="9050013" cy="264832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Imatge 5">
            <a:extLst>
              <a:ext uri="{FF2B5EF4-FFF2-40B4-BE49-F238E27FC236}">
                <a16:creationId xmlns:a16="http://schemas.microsoft.com/office/drawing/2014/main" id="{9B880D89-BF00-1240-42AC-C08D178E8B4F}"/>
              </a:ext>
            </a:extLst>
          </p:cNvPr>
          <p:cNvPicPr>
            <a:picLocks noChangeAspect="1"/>
          </p:cNvPicPr>
          <p:nvPr/>
        </p:nvPicPr>
        <p:blipFill>
          <a:blip r:embed="rId3"/>
          <a:stretch>
            <a:fillRect/>
          </a:stretch>
        </p:blipFill>
        <p:spPr>
          <a:xfrm>
            <a:off x="2628416" y="1876208"/>
            <a:ext cx="6935168" cy="3105583"/>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Imatge 5">
            <a:extLst>
              <a:ext uri="{FF2B5EF4-FFF2-40B4-BE49-F238E27FC236}">
                <a16:creationId xmlns:a16="http://schemas.microsoft.com/office/drawing/2014/main" id="{E7123810-0D6F-2204-AE0D-D118C993E32E}"/>
              </a:ext>
            </a:extLst>
          </p:cNvPr>
          <p:cNvPicPr>
            <a:picLocks noChangeAspect="1"/>
          </p:cNvPicPr>
          <p:nvPr/>
        </p:nvPicPr>
        <p:blipFill>
          <a:blip r:embed="rId3"/>
          <a:stretch>
            <a:fillRect/>
          </a:stretch>
        </p:blipFill>
        <p:spPr>
          <a:xfrm>
            <a:off x="1399519" y="1952090"/>
            <a:ext cx="9392961" cy="438244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Imatge 5">
            <a:extLst>
              <a:ext uri="{FF2B5EF4-FFF2-40B4-BE49-F238E27FC236}">
                <a16:creationId xmlns:a16="http://schemas.microsoft.com/office/drawing/2014/main" id="{9E0F4ADA-359A-38AB-C12F-BDA8A155BC14}"/>
              </a:ext>
            </a:extLst>
          </p:cNvPr>
          <p:cNvPicPr>
            <a:picLocks noChangeAspect="1"/>
          </p:cNvPicPr>
          <p:nvPr/>
        </p:nvPicPr>
        <p:blipFill>
          <a:blip r:embed="rId3"/>
          <a:stretch>
            <a:fillRect/>
          </a:stretch>
        </p:blipFill>
        <p:spPr>
          <a:xfrm>
            <a:off x="2723679" y="2290603"/>
            <a:ext cx="6744641" cy="2276793"/>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Imatge 5">
            <a:extLst>
              <a:ext uri="{FF2B5EF4-FFF2-40B4-BE49-F238E27FC236}">
                <a16:creationId xmlns:a16="http://schemas.microsoft.com/office/drawing/2014/main" id="{8E2AD569-83D2-ACD9-B7B2-E01F2465BA43}"/>
              </a:ext>
            </a:extLst>
          </p:cNvPr>
          <p:cNvPicPr>
            <a:picLocks noChangeAspect="1"/>
          </p:cNvPicPr>
          <p:nvPr/>
        </p:nvPicPr>
        <p:blipFill>
          <a:blip r:embed="rId3"/>
          <a:stretch>
            <a:fillRect/>
          </a:stretch>
        </p:blipFill>
        <p:spPr>
          <a:xfrm>
            <a:off x="2561732" y="2276314"/>
            <a:ext cx="7068536" cy="2305372"/>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Imatge 5">
            <a:extLst>
              <a:ext uri="{FF2B5EF4-FFF2-40B4-BE49-F238E27FC236}">
                <a16:creationId xmlns:a16="http://schemas.microsoft.com/office/drawing/2014/main" id="{D3AE1416-C2F1-C5E6-E2F7-1912BA1DCAAB}"/>
              </a:ext>
            </a:extLst>
          </p:cNvPr>
          <p:cNvPicPr>
            <a:picLocks noChangeAspect="1"/>
          </p:cNvPicPr>
          <p:nvPr/>
        </p:nvPicPr>
        <p:blipFill>
          <a:blip r:embed="rId3"/>
          <a:stretch>
            <a:fillRect/>
          </a:stretch>
        </p:blipFill>
        <p:spPr>
          <a:xfrm>
            <a:off x="3018995" y="2114366"/>
            <a:ext cx="6154009" cy="2629267"/>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Imatge 2">
            <a:extLst>
              <a:ext uri="{FF2B5EF4-FFF2-40B4-BE49-F238E27FC236}">
                <a16:creationId xmlns:a16="http://schemas.microsoft.com/office/drawing/2014/main" id="{F2EA8B36-20E8-A72F-4C49-0C03F9838308}"/>
              </a:ext>
            </a:extLst>
          </p:cNvPr>
          <p:cNvPicPr>
            <a:picLocks noChangeAspect="1"/>
          </p:cNvPicPr>
          <p:nvPr/>
        </p:nvPicPr>
        <p:blipFill>
          <a:blip r:embed="rId3"/>
          <a:stretch>
            <a:fillRect/>
          </a:stretch>
        </p:blipFill>
        <p:spPr>
          <a:xfrm>
            <a:off x="1637678" y="1823813"/>
            <a:ext cx="8916644" cy="3210373"/>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10499069" cy="354116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To analyze the data and get insights I’ve used so many data science tools: Linear regression, mark in the map the successful and failure shipments, analyze the relation between mass  and success with scatterplots, </a:t>
            </a:r>
          </a:p>
          <a:p>
            <a:pPr>
              <a:lnSpc>
                <a:spcPct val="100000"/>
              </a:lnSpc>
              <a:spcBef>
                <a:spcPts val="1400"/>
              </a:spcBef>
            </a:pPr>
            <a:r>
              <a:rPr lang="en-US" sz="2200" dirty="0">
                <a:solidFill>
                  <a:schemeClr val="accent3">
                    <a:lumMod val="25000"/>
                  </a:schemeClr>
                </a:solidFill>
                <a:latin typeface="Abadi" panose="020B0604020104020204" pitchFamily="34" charset="0"/>
              </a:rPr>
              <a:t>The results was clear, the relation between mass and success exists (in a certain range the success rate is higher), I discovered why the location of the </a:t>
            </a:r>
            <a:r>
              <a:rPr lang="en-US" sz="2200" dirty="0" err="1">
                <a:solidFill>
                  <a:schemeClr val="accent3">
                    <a:lumMod val="25000"/>
                  </a:schemeClr>
                </a:solidFill>
                <a:latin typeface="Abadi" panose="020B0604020104020204" pitchFamily="34" charset="0"/>
              </a:rPr>
              <a:t>lauch</a:t>
            </a:r>
            <a:r>
              <a:rPr lang="en-US" sz="2200" dirty="0">
                <a:solidFill>
                  <a:schemeClr val="accent3">
                    <a:lumMod val="25000"/>
                  </a:schemeClr>
                </a:solidFill>
                <a:latin typeface="Abadi" panose="020B0604020104020204" pitchFamily="34" charset="0"/>
              </a:rPr>
              <a:t> sites.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Imatge 5">
            <a:extLst>
              <a:ext uri="{FF2B5EF4-FFF2-40B4-BE49-F238E27FC236}">
                <a16:creationId xmlns:a16="http://schemas.microsoft.com/office/drawing/2014/main" id="{564E0948-6BC5-60D7-863C-BAEC53DC41A0}"/>
              </a:ext>
            </a:extLst>
          </p:cNvPr>
          <p:cNvPicPr>
            <a:picLocks noChangeAspect="1"/>
          </p:cNvPicPr>
          <p:nvPr/>
        </p:nvPicPr>
        <p:blipFill>
          <a:blip r:embed="rId3"/>
          <a:stretch>
            <a:fillRect/>
          </a:stretch>
        </p:blipFill>
        <p:spPr>
          <a:xfrm>
            <a:off x="1675783" y="1664413"/>
            <a:ext cx="8840434" cy="452245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531610" y="365125"/>
            <a:ext cx="3822189" cy="1899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a:solidFill>
                  <a:schemeClr val="tx1"/>
                </a:solidFill>
                <a:latin typeface="+mj-lt"/>
                <a:ea typeface="+mj-ea"/>
                <a:cs typeface="+mj-cs"/>
              </a:rPr>
              <a:t>Launch sites location</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531610" y="2434201"/>
            <a:ext cx="3822189" cy="3742762"/>
          </a:xfrm>
          <a:prstGeom prst="rect">
            <a:avLst/>
          </a:prstGeom>
        </p:spPr>
        <p:txBody>
          <a:bodyPr vert="horz" lIns="91440" tIns="45720" rIns="91440" bIns="45720" rtlCol="0">
            <a:normAutofit/>
          </a:bodyPr>
          <a:lstStyle/>
          <a:p>
            <a:pPr>
              <a:spcBef>
                <a:spcPts val="1400"/>
              </a:spcBef>
            </a:pPr>
            <a:endParaRPr lang="en-US" sz="2000" dirty="0"/>
          </a:p>
          <a:p>
            <a:pPr>
              <a:spcBef>
                <a:spcPts val="1400"/>
              </a:spcBef>
            </a:pPr>
            <a:endParaRPr lang="en-US" sz="2000" dirty="0"/>
          </a:p>
          <a:p>
            <a:pPr>
              <a:spcBef>
                <a:spcPts val="1400"/>
              </a:spcBef>
            </a:pPr>
            <a:r>
              <a:rPr lang="en-US" sz="2000" dirty="0"/>
              <a:t>All the launch sites are </a:t>
            </a:r>
            <a:r>
              <a:rPr lang="en-US" sz="2000" dirty="0" err="1"/>
              <a:t>concentratd</a:t>
            </a:r>
            <a:r>
              <a:rPr lang="en-US" sz="2000" dirty="0"/>
              <a:t> in two regions. </a:t>
            </a:r>
          </a:p>
          <a:p>
            <a:endParaRPr lang="en-US" sz="2000" dirty="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35</a:t>
            </a:fld>
            <a:endParaRPr lang="en-US" sz="1200">
              <a:solidFill>
                <a:prstClr val="black">
                  <a:tint val="75000"/>
                </a:prstClr>
              </a:solidFill>
              <a:latin typeface="Calibri" panose="020F0502020204030204"/>
            </a:endParaRPr>
          </a:p>
        </p:txBody>
      </p:sp>
      <p:pic>
        <p:nvPicPr>
          <p:cNvPr id="12" name="Imatge 11">
            <a:extLst>
              <a:ext uri="{FF2B5EF4-FFF2-40B4-BE49-F238E27FC236}">
                <a16:creationId xmlns:a16="http://schemas.microsoft.com/office/drawing/2014/main" id="{D9FEBA39-B38C-0B5E-AEE1-105765236268}"/>
              </a:ext>
            </a:extLst>
          </p:cNvPr>
          <p:cNvPicPr>
            <a:picLocks noChangeAspect="1"/>
          </p:cNvPicPr>
          <p:nvPr/>
        </p:nvPicPr>
        <p:blipFill>
          <a:blip r:embed="rId2"/>
          <a:stretch>
            <a:fillRect/>
          </a:stretch>
        </p:blipFill>
        <p:spPr>
          <a:xfrm>
            <a:off x="0" y="133564"/>
            <a:ext cx="7441764" cy="535283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&lt;successful rate&gt;</a:t>
            </a:r>
          </a:p>
        </p:txBody>
      </p:sp>
      <p:pic>
        <p:nvPicPr>
          <p:cNvPr id="4" name="Imatge 3">
            <a:extLst>
              <a:ext uri="{FF2B5EF4-FFF2-40B4-BE49-F238E27FC236}">
                <a16:creationId xmlns:a16="http://schemas.microsoft.com/office/drawing/2014/main" id="{F9FA0CEF-CF5E-821D-2345-9324057E6600}"/>
              </a:ext>
            </a:extLst>
          </p:cNvPr>
          <p:cNvPicPr>
            <a:picLocks noChangeAspect="1"/>
          </p:cNvPicPr>
          <p:nvPr/>
        </p:nvPicPr>
        <p:blipFill>
          <a:blip r:embed="rId3"/>
          <a:stretch>
            <a:fillRect/>
          </a:stretch>
        </p:blipFill>
        <p:spPr>
          <a:xfrm>
            <a:off x="122991" y="204337"/>
            <a:ext cx="11946017" cy="644932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tge 3" descr="Imatge que conté captura de pantalla, Gràfics, diagrama, Saturació cromàtica&#10;&#10;Descripció generada automàticament">
            <a:extLst>
              <a:ext uri="{FF2B5EF4-FFF2-40B4-BE49-F238E27FC236}">
                <a16:creationId xmlns:a16="http://schemas.microsoft.com/office/drawing/2014/main" id="{6613A8EB-3583-B90B-1F3B-9081FED7B320}"/>
              </a:ext>
            </a:extLst>
          </p:cNvPr>
          <p:cNvPicPr>
            <a:picLocks noChangeAspect="1"/>
          </p:cNvPicPr>
          <p:nvPr/>
        </p:nvPicPr>
        <p:blipFill>
          <a:blip r:embed="rId2"/>
          <a:srcRect l="37852" r="42056"/>
          <a:stretch/>
        </p:blipFill>
        <p:spPr>
          <a:xfrm>
            <a:off x="1"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531610" y="365125"/>
            <a:ext cx="3822189" cy="1899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a:solidFill>
                  <a:schemeClr val="tx1"/>
                </a:solidFill>
                <a:latin typeface="+mj-lt"/>
                <a:ea typeface="+mj-ea"/>
                <a:cs typeface="+mj-cs"/>
              </a:rPr>
              <a:t>All sites pie chart</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60072" y="2423153"/>
            <a:ext cx="3822189" cy="3742762"/>
          </a:xfrm>
          <a:prstGeom prst="rect">
            <a:avLst/>
          </a:prstGeom>
        </p:spPr>
        <p:txBody>
          <a:bodyPr vert="horz" lIns="91440" tIns="45720" rIns="91440" bIns="45720" rtlCol="0">
            <a:normAutofit/>
          </a:bodyPr>
          <a:lstStyle/>
          <a:p>
            <a:pPr>
              <a:spcBef>
                <a:spcPts val="1400"/>
              </a:spcBef>
            </a:pPr>
            <a:endParaRPr lang="en-US" sz="2000" dirty="0"/>
          </a:p>
          <a:p>
            <a:pPr>
              <a:spcBef>
                <a:spcPts val="1400"/>
              </a:spcBef>
            </a:pPr>
            <a:r>
              <a:rPr lang="en-US" sz="2000" dirty="0"/>
              <a:t>The most of the successful launches was made in KSC LC 39-A</a:t>
            </a:r>
          </a:p>
          <a:p>
            <a:pPr>
              <a:spcBef>
                <a:spcPts val="1400"/>
              </a:spcBef>
            </a:pPr>
            <a:endParaRPr lang="en-US" sz="2000" dirty="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39</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The project Space-X is an American company with the objective to create reusable spaceships </a:t>
            </a:r>
          </a:p>
          <a:p>
            <a:pPr>
              <a:spcBef>
                <a:spcPts val="1400"/>
              </a:spcBef>
            </a:pPr>
            <a:r>
              <a:rPr lang="en-US" sz="2200" dirty="0">
                <a:solidFill>
                  <a:schemeClr val="accent3">
                    <a:lumMod val="25000"/>
                  </a:schemeClr>
                </a:solidFill>
                <a:latin typeface="Abadi" panose="020B0604020104020204" pitchFamily="34" charset="0"/>
              </a:rPr>
              <a:t>The company want to know why a launch is a fail or a success, so we will use data science to get insights about that.</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tge 3" descr="Imatge que conté captura de pantalla, diagrama, disseny&#10;&#10;Descripció generada automàticament">
            <a:extLst>
              <a:ext uri="{FF2B5EF4-FFF2-40B4-BE49-F238E27FC236}">
                <a16:creationId xmlns:a16="http://schemas.microsoft.com/office/drawing/2014/main" id="{3D21B1C1-5343-D23A-192A-BCAC4528D920}"/>
              </a:ext>
            </a:extLst>
          </p:cNvPr>
          <p:cNvPicPr>
            <a:picLocks noChangeAspect="1"/>
          </p:cNvPicPr>
          <p:nvPr/>
        </p:nvPicPr>
        <p:blipFill>
          <a:blip r:embed="rId2"/>
          <a:srcRect l="39119" r="40789"/>
          <a:stretch/>
        </p:blipFill>
        <p:spPr>
          <a:xfrm>
            <a:off x="1"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531610" y="365125"/>
            <a:ext cx="3822189" cy="1899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chemeClr val="tx1"/>
                </a:solidFill>
                <a:latin typeface="+mj-lt"/>
                <a:ea typeface="+mj-ea"/>
                <a:cs typeface="+mj-cs"/>
              </a:rPr>
              <a:t>Place with most successful ratio</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531610" y="2434201"/>
            <a:ext cx="3822189" cy="3742762"/>
          </a:xfrm>
          <a:prstGeom prst="rect">
            <a:avLst/>
          </a:prstGeom>
        </p:spPr>
        <p:txBody>
          <a:bodyPr vert="horz" lIns="91440" tIns="45720" rIns="91440" bIns="45720" rtlCol="0">
            <a:normAutofit/>
          </a:bodyPr>
          <a:lstStyle/>
          <a:p>
            <a:pPr>
              <a:spcBef>
                <a:spcPts val="1400"/>
              </a:spcBef>
            </a:pPr>
            <a:endParaRPr lang="en-US" sz="2000" dirty="0"/>
          </a:p>
          <a:p>
            <a:pPr>
              <a:spcBef>
                <a:spcPts val="1400"/>
              </a:spcBef>
            </a:pPr>
            <a:r>
              <a:rPr lang="en-US" sz="2000" dirty="0"/>
              <a:t>A 76.9% of launches was successful in KSC LC-39A</a:t>
            </a:r>
          </a:p>
          <a:p>
            <a:endParaRPr lang="en-US" sz="2000" dirty="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40</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We can see the relation between payload and success.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and success</a:t>
            </a:r>
          </a:p>
        </p:txBody>
      </p:sp>
      <p:pic>
        <p:nvPicPr>
          <p:cNvPr id="4" name="Imatge 3" descr="Imatge que conté text, captura de pantalla, línia&#10;&#10;Descripció generada automàticament">
            <a:extLst>
              <a:ext uri="{FF2B5EF4-FFF2-40B4-BE49-F238E27FC236}">
                <a16:creationId xmlns:a16="http://schemas.microsoft.com/office/drawing/2014/main" id="{949EB92A-7769-CC3D-252D-A245615075AA}"/>
              </a:ext>
            </a:extLst>
          </p:cNvPr>
          <p:cNvPicPr>
            <a:picLocks noChangeAspect="1"/>
          </p:cNvPicPr>
          <p:nvPr/>
        </p:nvPicPr>
        <p:blipFill>
          <a:blip r:embed="rId3"/>
          <a:stretch>
            <a:fillRect/>
          </a:stretch>
        </p:blipFill>
        <p:spPr>
          <a:xfrm>
            <a:off x="770010" y="2567442"/>
            <a:ext cx="11421989" cy="172311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tge 2">
            <a:extLst>
              <a:ext uri="{FF2B5EF4-FFF2-40B4-BE49-F238E27FC236}">
                <a16:creationId xmlns:a16="http://schemas.microsoft.com/office/drawing/2014/main" id="{872BBB5C-6264-FA06-17E4-7CE95338FF07}"/>
              </a:ext>
            </a:extLst>
          </p:cNvPr>
          <p:cNvPicPr>
            <a:picLocks noChangeAspect="1"/>
          </p:cNvPicPr>
          <p:nvPr/>
        </p:nvPicPr>
        <p:blipFill>
          <a:blip r:embed="rId2"/>
          <a:srcRect t="1356" b="5934"/>
          <a:stretch/>
        </p:blipFill>
        <p:spPr>
          <a:xfrm>
            <a:off x="1" y="10"/>
            <a:ext cx="9669642"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531610" y="365125"/>
            <a:ext cx="3822189" cy="1899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a:solidFill>
                  <a:schemeClr val="tx1"/>
                </a:solidFill>
                <a:latin typeface="+mj-lt"/>
                <a:ea typeface="+mj-ea"/>
                <a:cs typeface="+mj-cs"/>
              </a:rPr>
              <a:t>Confusion Matrix</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531610" y="2434201"/>
            <a:ext cx="3822189" cy="3742762"/>
          </a:xfrm>
          <a:prstGeom prst="rect">
            <a:avLst/>
          </a:prstGeom>
        </p:spPr>
        <p:txBody>
          <a:bodyPr vert="horz" lIns="91440" tIns="45720" rIns="91440" bIns="45720" rtlCol="0">
            <a:normAutofit/>
          </a:bodyPr>
          <a:lstStyle/>
          <a:p>
            <a:pPr>
              <a:spcBef>
                <a:spcPts val="1400"/>
              </a:spcBef>
            </a:pPr>
            <a:r>
              <a:rPr lang="en-US" sz="2000" dirty="0"/>
              <a:t>The decision tree has the best confusion matrix, because it predicted </a:t>
            </a:r>
          </a:p>
          <a:p>
            <a:pPr>
              <a:spcBef>
                <a:spcPts val="1400"/>
              </a:spcBef>
            </a:pPr>
            <a:endParaRPr lang="en-US" sz="2000" dirty="0"/>
          </a:p>
          <a:p>
            <a:pPr>
              <a:spcBef>
                <a:spcPts val="1400"/>
              </a:spcBef>
            </a:pPr>
            <a:endParaRPr lang="en-US" sz="2000" dirty="0"/>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44</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 conclusion:</a:t>
            </a:r>
          </a:p>
          <a:p>
            <a:pPr>
              <a:lnSpc>
                <a:spcPct val="100000"/>
              </a:lnSpc>
              <a:spcBef>
                <a:spcPts val="1400"/>
              </a:spcBef>
            </a:pPr>
            <a:r>
              <a:rPr lang="en-US" sz="2200" dirty="0">
                <a:solidFill>
                  <a:schemeClr val="accent3">
                    <a:lumMod val="25000"/>
                  </a:schemeClr>
                </a:solidFill>
                <a:latin typeface="Abadi" panose="020B0604020104020204" pitchFamily="34" charset="0"/>
              </a:rPr>
              <a:t>Payload has a big impact in the successful rate</a:t>
            </a:r>
          </a:p>
          <a:p>
            <a:pPr>
              <a:lnSpc>
                <a:spcPct val="100000"/>
              </a:lnSpc>
              <a:spcBef>
                <a:spcPts val="1400"/>
              </a:spcBef>
            </a:pPr>
            <a:r>
              <a:rPr lang="en-US" sz="2200" dirty="0">
                <a:solidFill>
                  <a:schemeClr val="accent3">
                    <a:lumMod val="25000"/>
                  </a:schemeClr>
                </a:solidFill>
                <a:latin typeface="Abadi" panose="020B0604020104020204" pitchFamily="34" charset="0"/>
              </a:rPr>
              <a:t>Launch site has a big impact in the successful rate</a:t>
            </a:r>
          </a:p>
          <a:p>
            <a:pPr>
              <a:lnSpc>
                <a:spcPct val="100000"/>
              </a:lnSpc>
              <a:spcBef>
                <a:spcPts val="1400"/>
              </a:spcBef>
            </a:pPr>
            <a:r>
              <a:rPr lang="en-US" sz="2200" dirty="0">
                <a:solidFill>
                  <a:schemeClr val="accent3">
                    <a:lumMod val="25000"/>
                  </a:schemeClr>
                </a:solidFill>
                <a:latin typeface="Abadi" panose="020B0604020104020204" pitchFamily="34" charset="0"/>
              </a:rPr>
              <a:t>The location of launch sites are not in a random places</a:t>
            </a:r>
          </a:p>
          <a:p>
            <a:pPr>
              <a:lnSpc>
                <a:spcPct val="100000"/>
              </a:lnSpc>
              <a:spcBef>
                <a:spcPts val="1400"/>
              </a:spcBef>
            </a:pPr>
            <a:r>
              <a:rPr lang="en-US" sz="2200" dirty="0">
                <a:solidFill>
                  <a:schemeClr val="accent3">
                    <a:lumMod val="25000"/>
                  </a:schemeClr>
                </a:solidFill>
                <a:latin typeface="Abadi" panose="020B0604020104020204" pitchFamily="34" charset="0"/>
              </a:rPr>
              <a:t>The tree decision has the best accuracy in the predictive model</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I’ve collected the data in two ways, one with </a:t>
            </a:r>
            <a:r>
              <a:rPr lang="en-US" sz="2200" dirty="0" err="1">
                <a:solidFill>
                  <a:schemeClr val="accent3">
                    <a:lumMod val="25000"/>
                  </a:schemeClr>
                </a:solidFill>
                <a:latin typeface="Abadi" panose="020B0604020104020204" pitchFamily="34" charset="0"/>
              </a:rPr>
              <a:t>webscrapping</a:t>
            </a:r>
            <a:r>
              <a:rPr lang="en-US" sz="2200" dirty="0">
                <a:solidFill>
                  <a:schemeClr val="accent3">
                    <a:lumMod val="25000"/>
                  </a:schemeClr>
                </a:solidFill>
                <a:latin typeface="Abadi" panose="020B0604020104020204" pitchFamily="34" charset="0"/>
              </a:rPr>
              <a:t> from Wikipedia, and the other one accessing to the API and doing some calls to get the data.</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 used the request get method to the </a:t>
            </a:r>
            <a:r>
              <a:rPr lang="en-US" sz="2200" dirty="0" err="1">
                <a:solidFill>
                  <a:schemeClr val="accent3">
                    <a:lumMod val="25000"/>
                  </a:schemeClr>
                </a:solidFill>
                <a:latin typeface="Abadi" panose="020B0604020104020204" pitchFamily="34" charset="0"/>
              </a:rPr>
              <a:t>url</a:t>
            </a:r>
            <a:r>
              <a:rPr lang="en-US" sz="2200" dirty="0">
                <a:solidFill>
                  <a:schemeClr val="accent3">
                    <a:lumMod val="25000"/>
                  </a:schemeClr>
                </a:solidFill>
                <a:latin typeface="Abadi" panose="020B0604020104020204" pitchFamily="34" charset="0"/>
              </a:rPr>
              <a:t> to get the information</a:t>
            </a:r>
          </a:p>
          <a:p>
            <a:pPr>
              <a:lnSpc>
                <a:spcPct val="100000"/>
              </a:lnSpc>
              <a:spcBef>
                <a:spcPts val="1400"/>
              </a:spcBef>
            </a:pPr>
            <a:r>
              <a:rPr lang="en-US" sz="2200" dirty="0">
                <a:solidFill>
                  <a:schemeClr val="accent3">
                    <a:lumMod val="25000"/>
                  </a:schemeClr>
                </a:solidFill>
                <a:latin typeface="Abadi" panose="020B0604020104020204" pitchFamily="34" charset="0"/>
              </a:rPr>
              <a:t>Then used the </a:t>
            </a:r>
            <a:r>
              <a:rPr lang="fr-FR" sz="2200" dirty="0">
                <a:solidFill>
                  <a:schemeClr val="accent3">
                    <a:lumMod val="25000"/>
                  </a:schemeClr>
                </a:solidFill>
                <a:latin typeface="Abadi" panose="020B0604020104020204" pitchFamily="34" charset="0"/>
              </a:rPr>
              <a:t>pandas </a:t>
            </a:r>
            <a:r>
              <a:rPr lang="fr-FR" sz="2200" dirty="0" err="1">
                <a:solidFill>
                  <a:schemeClr val="accent3">
                    <a:lumMod val="25000"/>
                  </a:schemeClr>
                </a:solidFill>
                <a:latin typeface="Abadi" panose="020B0604020104020204" pitchFamily="34" charset="0"/>
              </a:rPr>
              <a:t>json_normalize</a:t>
            </a:r>
            <a:r>
              <a:rPr lang="fr-FR" sz="2200" dirty="0">
                <a:solidFill>
                  <a:schemeClr val="accent3">
                    <a:lumMod val="25000"/>
                  </a:schemeClr>
                </a:solidFill>
                <a:latin typeface="Abadi" panose="020B0604020104020204" pitchFamily="34" charset="0"/>
              </a:rPr>
              <a:t> to </a:t>
            </a:r>
            <a:r>
              <a:rPr lang="fr-FR" sz="2200" dirty="0" err="1">
                <a:solidFill>
                  <a:schemeClr val="accent3">
                    <a:lumMod val="25000"/>
                  </a:schemeClr>
                </a:solidFill>
                <a:latin typeface="Abadi" panose="020B0604020104020204" pitchFamily="34" charset="0"/>
              </a:rPr>
              <a:t>get</a:t>
            </a:r>
            <a:r>
              <a:rPr lang="fr-FR" sz="2200" dirty="0">
                <a:solidFill>
                  <a:schemeClr val="accent3">
                    <a:lumMod val="25000"/>
                  </a:schemeClr>
                </a:solidFill>
                <a:latin typeface="Abadi" panose="020B0604020104020204" pitchFamily="34" charset="0"/>
              </a:rPr>
              <a:t> the data </a:t>
            </a:r>
            <a:r>
              <a:rPr lang="fr-FR" sz="2200" dirty="0" err="1">
                <a:solidFill>
                  <a:schemeClr val="accent3">
                    <a:lumMod val="25000"/>
                  </a:schemeClr>
                </a:solidFill>
                <a:latin typeface="Abadi" panose="020B0604020104020204" pitchFamily="34" charset="0"/>
              </a:rPr>
              <a:t>into</a:t>
            </a:r>
            <a:r>
              <a:rPr lang="fr-FR" sz="2200" dirty="0">
                <a:solidFill>
                  <a:schemeClr val="accent3">
                    <a:lumMod val="25000"/>
                  </a:schemeClr>
                </a:solidFill>
                <a:latin typeface="Abadi" panose="020B0604020104020204" pitchFamily="34" charset="0"/>
              </a:rPr>
              <a:t> a </a:t>
            </a:r>
            <a:r>
              <a:rPr lang="fr-FR" sz="2200" dirty="0" err="1">
                <a:solidFill>
                  <a:schemeClr val="accent3">
                    <a:lumMod val="25000"/>
                  </a:schemeClr>
                </a:solidFill>
                <a:latin typeface="Abadi" panose="020B0604020104020204" pitchFamily="34" charset="0"/>
              </a:rPr>
              <a:t>dataframe</a:t>
            </a:r>
            <a:endParaRPr lang="fr-FR" sz="2200" dirty="0">
              <a:solidFill>
                <a:schemeClr val="accent3">
                  <a:lumMod val="25000"/>
                </a:schemeClr>
              </a:solidFill>
              <a:latin typeface="Abadi" panose="020B0604020104020204" pitchFamily="34" charset="0"/>
            </a:endParaRPr>
          </a:p>
          <a:p>
            <a:pPr>
              <a:lnSpc>
                <a:spcPct val="100000"/>
              </a:lnSpc>
              <a:spcBef>
                <a:spcPts val="1400"/>
              </a:spcBef>
            </a:pPr>
            <a:r>
              <a:rPr lang="fr-FR" sz="2200" dirty="0">
                <a:solidFill>
                  <a:schemeClr val="accent3">
                    <a:lumMod val="25000"/>
                  </a:schemeClr>
                </a:solidFill>
                <a:latin typeface="Abadi" panose="020B0604020104020204" pitchFamily="34" charset="0"/>
              </a:rPr>
              <a:t>The </a:t>
            </a:r>
            <a:r>
              <a:rPr lang="fr-FR" sz="2200" dirty="0" err="1">
                <a:solidFill>
                  <a:schemeClr val="accent3">
                    <a:lumMod val="25000"/>
                  </a:schemeClr>
                </a:solidFill>
                <a:latin typeface="Abadi" panose="020B0604020104020204" pitchFamily="34" charset="0"/>
              </a:rPr>
              <a:t>given</a:t>
            </a:r>
            <a:r>
              <a:rPr lang="fr-FR" sz="2200" dirty="0">
                <a:solidFill>
                  <a:schemeClr val="accent3">
                    <a:lumMod val="25000"/>
                  </a:schemeClr>
                </a:solidFill>
                <a:latin typeface="Abadi" panose="020B0604020104020204" pitchFamily="34" charset="0"/>
              </a:rPr>
              <a:t> </a:t>
            </a:r>
            <a:r>
              <a:rPr lang="fr-FR" sz="2200" dirty="0" err="1">
                <a:solidFill>
                  <a:schemeClr val="accent3">
                    <a:lumMod val="25000"/>
                  </a:schemeClr>
                </a:solidFill>
                <a:latin typeface="Abadi" panose="020B0604020104020204" pitchFamily="34" charset="0"/>
              </a:rPr>
              <a:t>methods</a:t>
            </a:r>
            <a:r>
              <a:rPr lang="fr-FR" sz="2200" dirty="0">
                <a:solidFill>
                  <a:schemeClr val="accent3">
                    <a:lumMod val="25000"/>
                  </a:schemeClr>
                </a:solidFill>
                <a:latin typeface="Abadi" panose="020B0604020104020204" pitchFamily="34" charset="0"/>
              </a:rPr>
              <a:t> </a:t>
            </a:r>
            <a:r>
              <a:rPr lang="fr-FR" sz="2200" dirty="0" err="1">
                <a:solidFill>
                  <a:schemeClr val="accent3">
                    <a:lumMod val="25000"/>
                  </a:schemeClr>
                </a:solidFill>
                <a:latin typeface="Abadi" panose="020B0604020104020204" pitchFamily="34" charset="0"/>
              </a:rPr>
              <a:t>called</a:t>
            </a:r>
            <a:r>
              <a:rPr lang="fr-FR" sz="2200" dirty="0">
                <a:solidFill>
                  <a:schemeClr val="accent3">
                    <a:lumMod val="25000"/>
                  </a:schemeClr>
                </a:solidFill>
                <a:latin typeface="Abadi" panose="020B0604020104020204" pitchFamily="34" charset="0"/>
              </a:rPr>
              <a:t> the api </a:t>
            </a:r>
            <a:r>
              <a:rPr lang="fr-FR" sz="2200" dirty="0" err="1">
                <a:solidFill>
                  <a:schemeClr val="accent3">
                    <a:lumMod val="25000"/>
                  </a:schemeClr>
                </a:solidFill>
                <a:latin typeface="Abadi" panose="020B0604020104020204" pitchFamily="34" charset="0"/>
              </a:rPr>
              <a:t>tho</a:t>
            </a:r>
            <a:r>
              <a:rPr lang="fr-FR" sz="2200" dirty="0">
                <a:solidFill>
                  <a:schemeClr val="accent3">
                    <a:lumMod val="25000"/>
                  </a:schemeClr>
                </a:solidFill>
                <a:latin typeface="Abadi" panose="020B0604020104020204" pitchFamily="34" charset="0"/>
              </a:rPr>
              <a:t> </a:t>
            </a:r>
            <a:r>
              <a:rPr lang="fr-FR" sz="2200" dirty="0" err="1">
                <a:solidFill>
                  <a:schemeClr val="accent3">
                    <a:lumMod val="25000"/>
                  </a:schemeClr>
                </a:solidFill>
                <a:latin typeface="Abadi" panose="020B0604020104020204" pitchFamily="34" charset="0"/>
              </a:rPr>
              <a:t>get</a:t>
            </a:r>
            <a:r>
              <a:rPr lang="fr-FR" sz="2200" dirty="0">
                <a:solidFill>
                  <a:schemeClr val="accent3">
                    <a:lumMod val="25000"/>
                  </a:schemeClr>
                </a:solidFill>
                <a:latin typeface="Abadi" panose="020B0604020104020204" pitchFamily="34" charset="0"/>
              </a:rPr>
              <a:t> the </a:t>
            </a:r>
            <a:r>
              <a:rPr lang="fr-FR" sz="2200" dirty="0" err="1">
                <a:solidFill>
                  <a:schemeClr val="accent3">
                    <a:lumMod val="25000"/>
                  </a:schemeClr>
                </a:solidFill>
                <a:latin typeface="Abadi" panose="020B0604020104020204" pitchFamily="34" charset="0"/>
              </a:rPr>
              <a:t>launchsite</a:t>
            </a:r>
            <a:r>
              <a:rPr lang="fr-FR" sz="2200" dirty="0">
                <a:solidFill>
                  <a:schemeClr val="accent3">
                    <a:lumMod val="25000"/>
                  </a:schemeClr>
                </a:solidFill>
                <a:latin typeface="Abadi" panose="020B0604020104020204" pitchFamily="34" charset="0"/>
              </a:rPr>
              <a:t>, mass, </a:t>
            </a:r>
            <a:r>
              <a:rPr lang="fr-FR" sz="2200" dirty="0" err="1">
                <a:solidFill>
                  <a:schemeClr val="accent3">
                    <a:lumMod val="25000"/>
                  </a:schemeClr>
                </a:solidFill>
                <a:latin typeface="Abadi" panose="020B0604020104020204" pitchFamily="34" charset="0"/>
              </a:rPr>
              <a:t>coredata</a:t>
            </a:r>
            <a:r>
              <a:rPr lang="fr-FR" sz="2200" dirty="0">
                <a:solidFill>
                  <a:schemeClr val="accent3">
                    <a:lumMod val="25000"/>
                  </a:schemeClr>
                </a:solidFill>
                <a:latin typeface="Abadi" panose="020B0604020104020204" pitchFamily="34" charset="0"/>
              </a:rPr>
              <a:t>, </a:t>
            </a:r>
            <a:r>
              <a:rPr lang="fr-FR" sz="2200" dirty="0" err="1">
                <a:solidFill>
                  <a:schemeClr val="accent3">
                    <a:lumMod val="25000"/>
                  </a:schemeClr>
                </a:solidFill>
                <a:latin typeface="Abadi" panose="020B0604020104020204" pitchFamily="34" charset="0"/>
              </a:rPr>
              <a:t>boosterversion</a:t>
            </a:r>
            <a:r>
              <a:rPr lang="fr-FR" sz="2200" dirty="0">
                <a:solidFill>
                  <a:schemeClr val="accent3">
                    <a:lumMod val="25000"/>
                  </a:schemeClr>
                </a:solidFill>
                <a:latin typeface="Abadi" panose="020B0604020104020204" pitchFamily="34" charset="0"/>
              </a:rPr>
              <a:t>…</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https://github.com/MonserrateRiera/DataScience_ProjectCapstone/blob/main/jupyter-labs-spacex-data-collection-api.ipynb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Imatge 6">
            <a:extLst>
              <a:ext uri="{FF2B5EF4-FFF2-40B4-BE49-F238E27FC236}">
                <a16:creationId xmlns:a16="http://schemas.microsoft.com/office/drawing/2014/main" id="{4FC20533-B937-BFE9-65BD-4F92F32DC932}"/>
              </a:ext>
            </a:extLst>
          </p:cNvPr>
          <p:cNvPicPr>
            <a:picLocks noChangeAspect="1"/>
          </p:cNvPicPr>
          <p:nvPr/>
        </p:nvPicPr>
        <p:blipFill>
          <a:blip r:embed="rId3"/>
          <a:stretch>
            <a:fillRect/>
          </a:stretch>
        </p:blipFill>
        <p:spPr>
          <a:xfrm>
            <a:off x="5910262" y="1800225"/>
            <a:ext cx="5461000" cy="4198937"/>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374662"/>
          </a:xfrm>
          <a:prstGeom prst="rect">
            <a:avLst/>
          </a:prstGeom>
        </p:spPr>
        <p:txBody>
          <a:bodyPr lIns="91440" tIns="45720" rIns="91440" bIns="45720" anchor="t">
            <a:noAutofit/>
          </a:bodyPr>
          <a:lstStyle/>
          <a:p>
            <a:pPr>
              <a:lnSpc>
                <a:spcPct val="100000"/>
              </a:lnSpc>
              <a:spcBef>
                <a:spcPts val="1400"/>
              </a:spcBef>
            </a:pPr>
            <a:r>
              <a:rPr lang="en-US" sz="2000" dirty="0">
                <a:solidFill>
                  <a:schemeClr val="accent3">
                    <a:lumMod val="25000"/>
                  </a:schemeClr>
                </a:solidFill>
                <a:latin typeface="Abadi"/>
              </a:rPr>
              <a:t>Access to Wikipedia page with get method from request library</a:t>
            </a:r>
          </a:p>
          <a:p>
            <a:pPr>
              <a:lnSpc>
                <a:spcPct val="100000"/>
              </a:lnSpc>
              <a:spcBef>
                <a:spcPts val="1400"/>
              </a:spcBef>
            </a:pPr>
            <a:r>
              <a:rPr lang="en-US" sz="2000" dirty="0">
                <a:solidFill>
                  <a:schemeClr val="accent3">
                    <a:lumMod val="25000"/>
                  </a:schemeClr>
                </a:solidFill>
                <a:latin typeface="Abadi"/>
              </a:rPr>
              <a:t> Create a Soup object with beautiful soup library</a:t>
            </a:r>
          </a:p>
          <a:p>
            <a:pPr>
              <a:lnSpc>
                <a:spcPct val="100000"/>
              </a:lnSpc>
              <a:spcBef>
                <a:spcPts val="1400"/>
              </a:spcBef>
            </a:pPr>
            <a:r>
              <a:rPr lang="en-US" sz="2000" dirty="0">
                <a:solidFill>
                  <a:schemeClr val="accent3">
                    <a:lumMod val="25000"/>
                  </a:schemeClr>
                </a:solidFill>
                <a:latin typeface="Abadi"/>
              </a:rPr>
              <a:t>Get all the tables</a:t>
            </a:r>
          </a:p>
          <a:p>
            <a:pPr>
              <a:lnSpc>
                <a:spcPct val="100000"/>
              </a:lnSpc>
              <a:spcBef>
                <a:spcPts val="1400"/>
              </a:spcBef>
            </a:pPr>
            <a:r>
              <a:rPr lang="en-US" sz="2000" dirty="0">
                <a:solidFill>
                  <a:schemeClr val="accent3">
                    <a:lumMod val="25000"/>
                  </a:schemeClr>
                </a:solidFill>
                <a:latin typeface="Abadi"/>
              </a:rPr>
              <a:t>Find the data table</a:t>
            </a:r>
          </a:p>
          <a:p>
            <a:pPr>
              <a:lnSpc>
                <a:spcPct val="100000"/>
              </a:lnSpc>
              <a:spcBef>
                <a:spcPts val="1400"/>
              </a:spcBef>
            </a:pPr>
            <a:r>
              <a:rPr lang="en-US" sz="2000" dirty="0">
                <a:solidFill>
                  <a:schemeClr val="accent3">
                    <a:lumMod val="25000"/>
                  </a:schemeClr>
                </a:solidFill>
                <a:latin typeface="Abadi"/>
              </a:rPr>
              <a:t>Create a </a:t>
            </a:r>
            <a:r>
              <a:rPr lang="en-US" sz="2000" dirty="0" err="1">
                <a:solidFill>
                  <a:schemeClr val="accent3">
                    <a:lumMod val="25000"/>
                  </a:schemeClr>
                </a:solidFill>
                <a:latin typeface="Abadi"/>
              </a:rPr>
              <a:t>dataframe</a:t>
            </a:r>
            <a:r>
              <a:rPr lang="en-US" sz="2000" dirty="0">
                <a:solidFill>
                  <a:schemeClr val="accent3">
                    <a:lumMod val="25000"/>
                  </a:schemeClr>
                </a:solidFill>
                <a:latin typeface="Abadi"/>
              </a:rPr>
              <a:t> parsing the table information</a:t>
            </a:r>
            <a:endParaRPr lang="en-US" sz="20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https://github.com/MonserrateRiera/DataScience_ProjectCapstone/blob/main/jupyter-labs-webscraping.ipynb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383658" y="1792288"/>
            <a:ext cx="6808342"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1033" name="Picture 9">
            <a:extLst>
              <a:ext uri="{FF2B5EF4-FFF2-40B4-BE49-F238E27FC236}">
                <a16:creationId xmlns:a16="http://schemas.microsoft.com/office/drawing/2014/main" id="{DB258845-320D-E564-8316-FE6307084D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3656" y="2946400"/>
            <a:ext cx="6808343" cy="96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442</TotalTime>
  <Words>1686</Words>
  <Application>Microsoft Office PowerPoint</Application>
  <PresentationFormat>Pantalla panoràmica</PresentationFormat>
  <Paragraphs>212</Paragraphs>
  <Slides>47</Slides>
  <Notes>4</Notes>
  <HiddenSlides>0</HiddenSlides>
  <MMClips>0</MMClips>
  <ScaleCrop>false</ScaleCrop>
  <HeadingPairs>
    <vt:vector size="6" baseType="variant">
      <vt:variant>
        <vt:lpstr>Tipus de lletra utilitzats</vt:lpstr>
      </vt:variant>
      <vt:variant>
        <vt:i4>4</vt:i4>
      </vt:variant>
      <vt:variant>
        <vt:lpstr>Tema</vt:lpstr>
      </vt:variant>
      <vt:variant>
        <vt:i4>1</vt:i4>
      </vt:variant>
      <vt:variant>
        <vt:lpstr>Títols de les diapositives</vt:lpstr>
      </vt:variant>
      <vt:variant>
        <vt:i4>47</vt:i4>
      </vt:variant>
    </vt:vector>
  </HeadingPairs>
  <TitlesOfParts>
    <vt:vector size="52" baseType="lpstr">
      <vt:lpstr>Abadi</vt:lpstr>
      <vt:lpstr>Arial</vt:lpstr>
      <vt:lpstr>Calibri</vt:lpstr>
      <vt:lpstr>IBM Plex Mono SemiBold</vt:lpstr>
      <vt:lpstr>Custom Design</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Monserrat Riera Martí</cp:lastModifiedBy>
  <cp:revision>205</cp:revision>
  <dcterms:created xsi:type="dcterms:W3CDTF">2021-04-29T18:58:34Z</dcterms:created>
  <dcterms:modified xsi:type="dcterms:W3CDTF">2024-11-01T11:22:47Z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